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238" r:id="rId3"/>
    <p:sldId id="1239" r:id="rId4"/>
    <p:sldId id="1277" r:id="rId5"/>
    <p:sldId id="1178" r:id="rId6"/>
    <p:sldId id="1242" r:id="rId7"/>
    <p:sldId id="1244" r:id="rId8"/>
    <p:sldId id="1252" r:id="rId9"/>
    <p:sldId id="1251" r:id="rId10"/>
    <p:sldId id="1250" r:id="rId11"/>
    <p:sldId id="1278" r:id="rId12"/>
    <p:sldId id="1254" r:id="rId13"/>
    <p:sldId id="1255" r:id="rId14"/>
    <p:sldId id="1253" r:id="rId15"/>
    <p:sldId id="1279" r:id="rId16"/>
    <p:sldId id="1258" r:id="rId17"/>
    <p:sldId id="1280"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a:solidFill>
                  <a:prstClr val="black"/>
                </a:solidFill>
                <a:latin typeface="楷体" panose="02010609060101010101" pitchFamily="49" charset="-122"/>
                <a:ea typeface="楷体" panose="02010609060101010101" pitchFamily="49" charset="-122"/>
              </a:rPr>
              <a:t>实验班全程提优训练</a:t>
            </a:r>
            <a:r>
              <a:rPr lang="zh-CN" altLang="en-US" sz="2000" baseline="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3.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3.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原子核</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4966" y="2995073"/>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000" b="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核力与结合能</a:t>
            </a:r>
            <a:endParaRPr lang="zh-CN" altLang="en-US" sz="50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77775"/>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硼中子俘获疗法是肿瘤治疗的新技术，其原理是进入癌细胞内的硼核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）吸收慢中子，转变成锂核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粒子，释放出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已知核反应过程中质量亏损为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，光子的波长为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，硼核的比结合能为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，氦核的比结合能为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，普朗克常量为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，真空中光速为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）写出核反应方程并求出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光子的能量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77775"/>
              </a:xfrm>
              <a:blipFill>
                <a:blip r:embed="rId2"/>
                <a:stretch>
                  <a:fillRect l="-796" r="-849" b="-4025"/>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60854" y="908883"/>
            <a:ext cx="935685" cy="320804"/>
          </a:xfrm>
          <a:prstGeom prst="rect">
            <a:avLst/>
          </a:prstGeom>
        </p:spPr>
      </p:pic>
      <mc:AlternateContent xmlns:mc="http://schemas.openxmlformats.org/markup-compatibility/2006" xmlns:a14="http://schemas.microsoft.com/office/drawing/2010/main">
        <mc:Choice Requires="a14">
          <p:sp>
            <p:nvSpPr>
              <p:cNvPr id="4" name="内容占位符 1">
                <a:extLst>
                  <a:ext uri="{FF2B5EF4-FFF2-40B4-BE49-F238E27FC236}">
                    <a16:creationId xmlns:a16="http://schemas.microsoft.com/office/drawing/2014/main" id="{CF32EADF-102A-2ADF-3FC8-6560F4B761C0}"/>
                  </a:ext>
                </a:extLst>
              </p:cNvPr>
              <p:cNvSpPr txBox="1">
                <a:spLocks/>
              </p:cNvSpPr>
              <p:nvPr/>
            </p:nvSpPr>
            <p:spPr bwMode="auto">
              <a:xfrm>
                <a:off x="360854" y="3590931"/>
                <a:ext cx="11485848" cy="16382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根据质量数守恒和电荷数守恒可得</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光子的能量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a:extLst>
                  <a:ext uri="{FF2B5EF4-FFF2-40B4-BE49-F238E27FC236}">
                    <a16:creationId xmlns:a16="http://schemas.microsoft.com/office/drawing/2014/main" id="{CF32EADF-102A-2ADF-3FC8-6560F4B761C0}"/>
                  </a:ext>
                </a:extLst>
              </p:cNvPr>
              <p:cNvSpPr txBox="1">
                <a:spLocks noRot="1" noChangeAspect="1" noMove="1" noResize="1" noEditPoints="1" noAdjustHandles="1" noChangeArrowheads="1" noChangeShapeType="1" noTextEdit="1"/>
              </p:cNvSpPr>
              <p:nvPr/>
            </p:nvSpPr>
            <p:spPr bwMode="auto">
              <a:xfrm>
                <a:off x="360854" y="3590931"/>
                <a:ext cx="11485848" cy="1638269"/>
              </a:xfrm>
              <a:prstGeom prst="rect">
                <a:avLst/>
              </a:prstGeom>
              <a:blipFill>
                <a:blip r:embed="rId4"/>
                <a:stretch>
                  <a:fillRect l="-796" b="-260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9128CF82-4F17-0811-8E9F-362AB601E97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54" y="3969555"/>
            <a:ext cx="722448" cy="296719"/>
          </a:xfrm>
          <a:prstGeom prst="rect">
            <a:avLst/>
          </a:prstGeom>
        </p:spPr>
      </p:pic>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20B06E39-E93D-DAD5-4093-156F7D87BBAF}"/>
                  </a:ext>
                </a:extLst>
              </p:cNvPr>
              <p:cNvSpPr txBox="1"/>
              <p:nvPr/>
            </p:nvSpPr>
            <p:spPr>
              <a:xfrm>
                <a:off x="351752" y="5202041"/>
                <a:ext cx="8983814" cy="833626"/>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sub>
                        <m:r>
                          <a:rPr lang="en-US" altLang="zh-CN" sz="2400" i="1">
                            <a:solidFill>
                              <a:srgbClr val="000000"/>
                            </a:solidFill>
                            <a:latin typeface="Cambria Math" panose="02040503050406030204" pitchFamily="18" charset="0"/>
                            <a:cs typeface="Times New Roman" panose="02020603050405020304" pitchFamily="18" charset="0"/>
                          </a:rPr>
                          <m:t>𝟓</m:t>
                        </m:r>
                      </m:sub>
                      <m:sup>
                        <m:r>
                          <a:rPr lang="en-US" altLang="zh-CN" sz="2400" i="1">
                            <a:solidFill>
                              <a:srgbClr val="000000"/>
                            </a:solidFill>
                            <a:latin typeface="Cambria Math" panose="02040503050406030204" pitchFamily="18" charset="0"/>
                            <a:cs typeface="Times New Roman" panose="02020603050405020304" pitchFamily="18" charset="0"/>
                          </a:rPr>
                          <m:t>𝟏𝟎</m:t>
                        </m:r>
                      </m:sup>
                    </m:sSubSup>
                  </m:oMath>
                </a14:m>
                <a:r>
                  <a:rPr lang="en-US" altLang="zh-CN" sz="2400" dirty="0">
                    <a:solidFill>
                      <a:srgbClr val="000000"/>
                    </a:solidFill>
                    <a:cs typeface="Times New Roman" panose="02020603050405020304" pitchFamily="18" charset="0"/>
                  </a:rPr>
                  <a:t>B</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sz="2400">
                            <a:solidFill>
                              <a:srgbClr val="000000"/>
                            </a:solidFill>
                            <a:latin typeface="Cambria Math" panose="02040503050406030204" pitchFamily="18" charset="0"/>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𝟏</m:t>
                        </m:r>
                      </m:sup>
                    </m:sSubSup>
                  </m:oMath>
                </a14:m>
                <a:r>
                  <a:rPr lang="en-US" altLang="zh-CN" sz="2400" dirty="0">
                    <a:solidFill>
                      <a:srgbClr val="000000"/>
                    </a:solidFill>
                    <a:cs typeface="Times New Roman" panose="02020603050405020304" pitchFamily="18" charset="0"/>
                  </a:rPr>
                  <a:t>n</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a:solidFill>
                                    <a:srgbClr val="000000"/>
                                  </a:solidFill>
                                  <a:latin typeface="Cambria Math" panose="02040503050406030204" pitchFamily="18" charset="0"/>
                                  <a:cs typeface="Times New Roman" panose="02020603050405020304" pitchFamily="18" charset="0"/>
                                </a:rPr>
                                <m:t> </m:t>
                              </m:r>
                            </m:e>
                          </m:mr>
                          <m:mr>
                            <m:e>
                              <m:acc>
                                <m:accPr>
                                  <m:chr m:val="⃗"/>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a:solidFill>
                                        <a:srgbClr val="000000"/>
                                      </a:solidFill>
                                      <a:latin typeface="Cambria Math" panose="02040503050406030204" pitchFamily="18" charset="0"/>
                                      <a:cs typeface="Times New Roman" panose="02020603050405020304" pitchFamily="18" charset="0"/>
                                    </a:rPr>
                                    <m:t>        </m:t>
                                  </m:r>
                                </m:e>
                              </m:acc>
                            </m:e>
                          </m:mr>
                        </m:m>
                      </m:e>
                      <m:sub>
                        <m:r>
                          <a:rPr lang="en-US" altLang="zh-CN" sz="2400" i="1">
                            <a:solidFill>
                              <a:srgbClr val="000000"/>
                            </a:solidFill>
                            <a:latin typeface="Cambria Math" panose="02040503050406030204" pitchFamily="18" charset="0"/>
                            <a:cs typeface="Times New Roman" panose="02020603050405020304" pitchFamily="18" charset="0"/>
                          </a:rPr>
                          <m:t>𝟑</m:t>
                        </m:r>
                      </m:sub>
                      <m:sup>
                        <m:r>
                          <a:rPr lang="en-US" altLang="zh-CN" sz="2400" i="1">
                            <a:solidFill>
                              <a:srgbClr val="000000"/>
                            </a:solidFill>
                            <a:latin typeface="Cambria Math" panose="02040503050406030204" pitchFamily="18" charset="0"/>
                            <a:cs typeface="Times New Roman" panose="02020603050405020304" pitchFamily="18" charset="0"/>
                          </a:rPr>
                          <m:t>𝟕</m:t>
                        </m:r>
                      </m:sup>
                    </m:sSubSup>
                  </m:oMath>
                </a14:m>
                <a:r>
                  <a:rPr lang="en-US" altLang="zh-CN" sz="2400" dirty="0">
                    <a:solidFill>
                      <a:srgbClr val="000000"/>
                    </a:solidFill>
                    <a:cs typeface="Times New Roman" panose="02020603050405020304" pitchFamily="18" charset="0"/>
                  </a:rPr>
                  <a:t>Li</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sz="2400">
                            <a:solidFill>
                              <a:srgbClr val="000000"/>
                            </a:solidFill>
                            <a:latin typeface="Cambria Math" panose="02040503050406030204" pitchFamily="18" charset="0"/>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𝟒</m:t>
                        </m:r>
                      </m:sup>
                    </m:sSubSup>
                  </m:oMath>
                </a14:m>
                <a:r>
                  <a:rPr lang="en-US" altLang="zh-CN" sz="2400" dirty="0">
                    <a:solidFill>
                      <a:srgbClr val="000000"/>
                    </a:solidFill>
                    <a:cs typeface="Times New Roman" panose="02020603050405020304" pitchFamily="18" charset="0"/>
                  </a:rPr>
                  <a:t>He</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γ</a:t>
                </a:r>
                <a:r>
                  <a:rPr lang="zh-CN" altLang="zh-CN" sz="2400" dirty="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𝒉𝒄</m:t>
                        </m:r>
                      </m:num>
                      <m:den>
                        <m:r>
                          <a:rPr lang="en-US" altLang="zh-CN" sz="2400" i="1">
                            <a:solidFill>
                              <a:srgbClr val="000000"/>
                            </a:solidFill>
                            <a:latin typeface="Cambria Math" panose="02040503050406030204" pitchFamily="18" charset="0"/>
                            <a:cs typeface="Times New Roman" panose="02020603050405020304" pitchFamily="18" charset="0"/>
                          </a:rPr>
                          <m:t>𝝀</m:t>
                        </m:r>
                      </m:den>
                    </m:f>
                  </m:oMath>
                </a14:m>
                <a:endParaRPr lang="zh-CN" altLang="zh-CN" sz="1050" dirty="0">
                  <a:solidFill>
                    <a:srgbClr val="000000"/>
                  </a:solidFill>
                  <a:cs typeface="Times New Roman" panose="02020603050405020304" pitchFamily="18" charset="0"/>
                </a:endParaRPr>
              </a:p>
            </p:txBody>
          </p:sp>
        </mc:Choice>
        <mc:Fallback xmlns="">
          <p:sp>
            <p:nvSpPr>
              <p:cNvPr id="6" name="文本框 5">
                <a:extLst>
                  <a:ext uri="{FF2B5EF4-FFF2-40B4-BE49-F238E27FC236}">
                    <a16:creationId xmlns:a16="http://schemas.microsoft.com/office/drawing/2014/main" id="{20B06E39-E93D-DAD5-4093-156F7D87BBAF}"/>
                  </a:ext>
                </a:extLst>
              </p:cNvPr>
              <p:cNvSpPr txBox="1">
                <a:spLocks noRot="1" noChangeAspect="1" noMove="1" noResize="1" noEditPoints="1" noAdjustHandles="1" noChangeArrowheads="1" noChangeShapeType="1" noTextEdit="1"/>
              </p:cNvSpPr>
              <p:nvPr/>
            </p:nvSpPr>
            <p:spPr>
              <a:xfrm>
                <a:off x="351752" y="5202041"/>
                <a:ext cx="8983814" cy="833626"/>
              </a:xfrm>
              <a:prstGeom prst="rect">
                <a:avLst/>
              </a:prstGeom>
              <a:blipFill>
                <a:blip r:embed="rId6"/>
                <a:stretch>
                  <a:fillRect b="-6569"/>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69F3873F-90BA-5F1F-D946-B051C0C2876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51752" y="5547701"/>
            <a:ext cx="748347" cy="309661"/>
          </a:xfrm>
          <a:prstGeom prst="rect">
            <a:avLst/>
          </a:prstGeom>
        </p:spPr>
      </p:pic>
    </p:spTree>
    <p:extLst>
      <p:ext uri="{BB962C8B-B14F-4D97-AF65-F5344CB8AC3E}">
        <p14:creationId xmlns:p14="http://schemas.microsoft.com/office/powerpoint/2010/main" val="219113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67D1ACB-12D8-6837-665C-8716FA2EF319}"/>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）求锂核的比结合能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E04A8E75-50A3-CB0C-8B6C-972BC42B54DE}"/>
                  </a:ext>
                </a:extLst>
              </p:cNvPr>
              <p:cNvSpPr txBox="1">
                <a:spLocks/>
              </p:cNvSpPr>
              <p:nvPr/>
            </p:nvSpPr>
            <p:spPr bwMode="auto">
              <a:xfrm>
                <a:off x="360854" y="1330850"/>
                <a:ext cx="11485848" cy="137807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根据爱因斯坦质能方程有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解得锂核的比结合能为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E04A8E75-50A3-CB0C-8B6C-972BC42B54DE}"/>
                  </a:ext>
                </a:extLst>
              </p:cNvPr>
              <p:cNvSpPr txBox="1">
                <a:spLocks noRot="1" noChangeAspect="1" noMove="1" noResize="1" noEditPoints="1" noAdjustHandles="1" noChangeArrowheads="1" noChangeShapeType="1" noTextEdit="1"/>
              </p:cNvSpPr>
              <p:nvPr/>
            </p:nvSpPr>
            <p:spPr bwMode="auto">
              <a:xfrm>
                <a:off x="360854" y="1330850"/>
                <a:ext cx="11485848" cy="1378070"/>
              </a:xfrm>
              <a:prstGeom prst="rect">
                <a:avLst/>
              </a:prstGeom>
              <a:blipFill>
                <a:blip r:embed="rId2"/>
                <a:stretch>
                  <a:fillRect l="-796" b="-354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FD23CCE0-7618-5BAD-3838-28B486045E4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54" y="1529662"/>
            <a:ext cx="722448" cy="296719"/>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AD7C904A-906F-8CBC-ADE3-AA15E9246941}"/>
                  </a:ext>
                </a:extLst>
              </p:cNvPr>
              <p:cNvSpPr txBox="1"/>
              <p:nvPr/>
            </p:nvSpPr>
            <p:spPr>
              <a:xfrm>
                <a:off x="351752" y="2708920"/>
                <a:ext cx="8983814" cy="824072"/>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𝟕</m:t>
                        </m:r>
                      </m:den>
                    </m:f>
                  </m:oMath>
                </a14:m>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Δ</a:t>
                </a:r>
                <a:r>
                  <a:rPr lang="en-US" altLang="zh-CN" sz="2400" i="1" dirty="0">
                    <a:solidFill>
                      <a:srgbClr val="000000"/>
                    </a:solidFill>
                    <a:cs typeface="Times New Roman" panose="02020603050405020304" pitchFamily="18" charset="0"/>
                  </a:rPr>
                  <a:t>mc</a:t>
                </a:r>
                <a:r>
                  <a:rPr lang="en-US" altLang="zh-CN" sz="2400" baseline="30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en-US" altLang="zh-CN" sz="2400" i="1" dirty="0">
                    <a:solidFill>
                      <a:srgbClr val="000000"/>
                    </a:solidFill>
                    <a:cs typeface="Times New Roman" panose="02020603050405020304" pitchFamily="18" charset="0"/>
                  </a:rPr>
                  <a:t>E</a:t>
                </a:r>
                <a:r>
                  <a:rPr lang="en-US" altLang="zh-CN" sz="2400" baseline="-250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4</a:t>
                </a:r>
                <a:r>
                  <a:rPr lang="en-US" altLang="zh-CN" sz="2400" i="1" dirty="0">
                    <a:solidFill>
                      <a:srgbClr val="000000"/>
                    </a:solidFill>
                    <a:cs typeface="Times New Roman" panose="02020603050405020304" pitchFamily="18" charset="0"/>
                  </a:rPr>
                  <a:t>E</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AD7C904A-906F-8CBC-ADE3-AA15E9246941}"/>
                  </a:ext>
                </a:extLst>
              </p:cNvPr>
              <p:cNvSpPr txBox="1">
                <a:spLocks noRot="1" noChangeAspect="1" noMove="1" noResize="1" noEditPoints="1" noAdjustHandles="1" noChangeArrowheads="1" noChangeShapeType="1" noTextEdit="1"/>
              </p:cNvSpPr>
              <p:nvPr/>
            </p:nvSpPr>
            <p:spPr>
              <a:xfrm>
                <a:off x="351752" y="2708920"/>
                <a:ext cx="8983814" cy="824072"/>
              </a:xfrm>
              <a:prstGeom prst="rect">
                <a:avLst/>
              </a:prstGeom>
              <a:blipFill>
                <a:blip r:embed="rId4"/>
                <a:stretch>
                  <a:fillRect b="-5882"/>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EC9B8A38-E98A-85F3-F4F2-AF34D3F1813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1752" y="3054580"/>
            <a:ext cx="748347" cy="309661"/>
          </a:xfrm>
          <a:prstGeom prst="rect">
            <a:avLst/>
          </a:prstGeom>
        </p:spPr>
      </p:pic>
    </p:spTree>
    <p:extLst>
      <p:ext uri="{BB962C8B-B14F-4D97-AF65-F5344CB8AC3E}">
        <p14:creationId xmlns:p14="http://schemas.microsoft.com/office/powerpoint/2010/main" val="310545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9970"/>
            <a:ext cx="957962" cy="338629"/>
          </a:xfrm>
          <a:prstGeom prst="rect">
            <a:avLst/>
          </a:prstGeom>
        </p:spPr>
      </p:pic>
      <p:sp>
        <p:nvSpPr>
          <p:cNvPr id="7" name="矩形 6"/>
          <p:cNvSpPr/>
          <p:nvPr/>
        </p:nvSpPr>
        <p:spPr>
          <a:xfrm>
            <a:off x="1318816" y="746118"/>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核能的计算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EDC4F19C-7489-FDCA-90C3-762C6F819A6F}"/>
              </a:ext>
            </a:extLst>
          </p:cNvPr>
          <p:cNvGraphicFramePr>
            <a:graphicFrameLocks noGrp="1"/>
          </p:cNvGraphicFramePr>
          <p:nvPr>
            <p:extLst>
              <p:ext uri="{D42A27DB-BD31-4B8C-83A1-F6EECF244321}">
                <p14:modId xmlns:p14="http://schemas.microsoft.com/office/powerpoint/2010/main" val="340986224"/>
              </p:ext>
            </p:extLst>
          </p:nvPr>
        </p:nvGraphicFramePr>
        <p:xfrm>
          <a:off x="360854" y="1412776"/>
          <a:ext cx="11485847" cy="4111500"/>
        </p:xfrm>
        <a:graphic>
          <a:graphicData uri="http://schemas.openxmlformats.org/drawingml/2006/table">
            <a:tbl>
              <a:tblPr firstRow="1" firstCol="1" bandRow="1"/>
              <a:tblGrid>
                <a:gridCol w="2566000">
                  <a:extLst>
                    <a:ext uri="{9D8B030D-6E8A-4147-A177-3AD203B41FA5}">
                      <a16:colId xmlns:a16="http://schemas.microsoft.com/office/drawing/2014/main" val="2813705279"/>
                    </a:ext>
                  </a:extLst>
                </a:gridCol>
                <a:gridCol w="8919847">
                  <a:extLst>
                    <a:ext uri="{9D8B030D-6E8A-4147-A177-3AD203B41FA5}">
                      <a16:colId xmlns:a16="http://schemas.microsoft.com/office/drawing/2014/main" val="3427344968"/>
                    </a:ext>
                  </a:extLst>
                </a:gridCol>
              </a:tblGrid>
              <a:tr h="525070">
                <a:tc rowSpan="2">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利用质能方程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根据爱因斯坦质能方程</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mc</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的单位是千克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的单位是焦耳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84" marR="92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313698108"/>
                  </a:ext>
                </a:extLst>
              </a:tr>
              <a:tr h="1060317">
                <a:tc vMerge="1">
                  <a:txBody>
                    <a:bodyPr/>
                    <a:lstStyle/>
                    <a:p>
                      <a:endParaRPr lang="zh-CN" altLang="en-US"/>
                    </a:p>
                  </a:txBody>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利用原子质量单位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和电子伏特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原子质量单位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相当于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5MeV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5MeV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MeV</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84" marR="92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985846010"/>
                  </a:ext>
                </a:extLst>
              </a:tr>
              <a:tr h="754242">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根据能量守恒和动量守恒来计算核能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参与核反应的粒子所组成的系统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在核反应过程中的动量和能量是守恒的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利用动量守恒和能量守恒可以计算出核能的变化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84" marR="92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842884343"/>
                  </a:ext>
                </a:extLst>
              </a:tr>
              <a:tr h="219508">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利用比结合能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原子核的结合能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比结合能</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核子数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84" marR="92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272398510"/>
                  </a:ext>
                </a:extLst>
              </a:tr>
            </a:tbl>
          </a:graphicData>
        </a:graphic>
      </p:graphicFrame>
    </p:spTree>
    <p:extLst>
      <p:ext uri="{BB962C8B-B14F-4D97-AF65-F5344CB8AC3E}">
        <p14:creationId xmlns:p14="http://schemas.microsoft.com/office/powerpoint/2010/main" val="1559324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FD8D47D0-D501-CD3D-541D-5EFD31463989}"/>
              </a:ext>
            </a:extLst>
          </p:cNvPr>
          <p:cNvGraphicFramePr>
            <a:graphicFrameLocks noGrp="1"/>
          </p:cNvGraphicFramePr>
          <p:nvPr>
            <p:extLst>
              <p:ext uri="{D42A27DB-BD31-4B8C-83A1-F6EECF244321}">
                <p14:modId xmlns:p14="http://schemas.microsoft.com/office/powerpoint/2010/main" val="2609993189"/>
              </p:ext>
            </p:extLst>
          </p:nvPr>
        </p:nvGraphicFramePr>
        <p:xfrm>
          <a:off x="360855" y="917772"/>
          <a:ext cx="11485848" cy="3375323"/>
        </p:xfrm>
        <a:graphic>
          <a:graphicData uri="http://schemas.openxmlformats.org/drawingml/2006/table">
            <a:tbl>
              <a:tblPr firstRow="1" firstCol="1" bandRow="1"/>
              <a:tblGrid>
                <a:gridCol w="2566000">
                  <a:extLst>
                    <a:ext uri="{9D8B030D-6E8A-4147-A177-3AD203B41FA5}">
                      <a16:colId xmlns:a16="http://schemas.microsoft.com/office/drawing/2014/main" val="2354761630"/>
                    </a:ext>
                  </a:extLst>
                </a:gridCol>
                <a:gridCol w="8919848">
                  <a:extLst>
                    <a:ext uri="{9D8B030D-6E8A-4147-A177-3AD203B41FA5}">
                      <a16:colId xmlns:a16="http://schemas.microsoft.com/office/drawing/2014/main" val="2337953292"/>
                    </a:ext>
                  </a:extLst>
                </a:gridCol>
              </a:tblGrid>
              <a:tr h="1100342">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利用结合能之差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核反应中反应前系统内所有原子核的总结合能与反应后生成的所有新核的总结合能之差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就是该核反应所释放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或吸收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的核能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84" marR="92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8254900"/>
                  </a:ext>
                </a:extLst>
              </a:tr>
              <a:tr h="2274981">
                <a:tc>
                  <a:txBody>
                    <a:bodyPr/>
                    <a:lstStyle/>
                    <a:p>
                      <a:pPr algn="just" hangingPunct="0">
                        <a:lnSpc>
                          <a:spcPct val="150000"/>
                        </a:lnSpc>
                        <a:buNone/>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应用阿伏加德罗常数计算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DDD"/>
                    </a:solidFill>
                  </a:tcPr>
                </a:tc>
                <a:tc>
                  <a:txBody>
                    <a:bodyPr/>
                    <a:lstStyle/>
                    <a:p>
                      <a:pPr algn="just" hangingPunct="0">
                        <a:lnSpc>
                          <a:spcPct val="150000"/>
                        </a:lnSpc>
                        <a:buNone/>
                        <a:tabLst>
                          <a:tab pos="585089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若要计算具有宏观质量的物质中所有原子核都发生核反应所放出的总能量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用阿伏加德罗常数计算核能较为方便</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由题设条件求出一个原子核与另一个原子核反应放出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或吸收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的能量</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再根据</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求出总能量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84" marR="92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788014808"/>
                  </a:ext>
                </a:extLst>
              </a:tr>
            </a:tbl>
          </a:graphicData>
        </a:graphic>
      </p:graphicFrame>
    </p:spTree>
    <p:extLst>
      <p:ext uri="{BB962C8B-B14F-4D97-AF65-F5344CB8AC3E}">
        <p14:creationId xmlns:p14="http://schemas.microsoft.com/office/powerpoint/2010/main" val="2553336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33211"/>
              </a:xfrm>
            </p:spPr>
            <p:txBody>
              <a:bodyPr/>
              <a:lstStyle/>
              <a:p>
                <a:pPr indent="896938"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用中子轰击锂核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）发生核反应，生成氚核和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粒子，并释放出核能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已知中子、氚核、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粒子、锂核的质量分别是</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0087u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0160u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0026u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0151u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，阿伏加德罗常数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，质量亏损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释放的核能为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5MeV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）请写出核反应方程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33211"/>
              </a:xfrm>
              <a:blipFill>
                <a:blip r:embed="rId2"/>
                <a:stretch>
                  <a:fillRect l="-796" r="-849" b="-4086"/>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360854" y="948312"/>
            <a:ext cx="940139" cy="314370"/>
          </a:xfrm>
          <a:prstGeom prst="rect">
            <a:avLst/>
          </a:prstGeom>
        </p:spPr>
      </p:pic>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75F9D021-BDAA-C64D-40E7-C172E897788C}"/>
                  </a:ext>
                </a:extLst>
              </p:cNvPr>
              <p:cNvSpPr txBox="1">
                <a:spLocks/>
              </p:cNvSpPr>
              <p:nvPr/>
            </p:nvSpPr>
            <p:spPr bwMode="auto">
              <a:xfrm>
                <a:off x="360854" y="3525130"/>
                <a:ext cx="11485848" cy="8399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根据质量数守恒和电荷数守恒得</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𝐋𝐢</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75F9D021-BDAA-C64D-40E7-C172E897788C}"/>
                  </a:ext>
                </a:extLst>
              </p:cNvPr>
              <p:cNvSpPr txBox="1">
                <a:spLocks noRot="1" noChangeAspect="1" noMove="1" noResize="1" noEditPoints="1" noAdjustHandles="1" noChangeArrowheads="1" noChangeShapeType="1" noTextEdit="1"/>
              </p:cNvSpPr>
              <p:nvPr/>
            </p:nvSpPr>
            <p:spPr bwMode="auto">
              <a:xfrm>
                <a:off x="360854" y="3525130"/>
                <a:ext cx="11485848" cy="839974"/>
              </a:xfrm>
              <a:prstGeom prst="rect">
                <a:avLst/>
              </a:prstGeom>
              <a:blipFill>
                <a:blip r:embed="rId4"/>
                <a:stretch>
                  <a:fillRect b="-797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31561BC7-A7F0-341E-8D0B-B626D8D029B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54" y="3892912"/>
            <a:ext cx="722448" cy="296719"/>
          </a:xfrm>
          <a:prstGeom prst="rect">
            <a:avLst/>
          </a:prstGeom>
        </p:spPr>
      </p:pic>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913FCDFC-799E-53B1-9011-91138D40C3C1}"/>
                  </a:ext>
                </a:extLst>
              </p:cNvPr>
              <p:cNvSpPr txBox="1"/>
              <p:nvPr/>
            </p:nvSpPr>
            <p:spPr>
              <a:xfrm>
                <a:off x="360854" y="4365104"/>
                <a:ext cx="6094392" cy="830035"/>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sub>
                        <m:r>
                          <a:rPr lang="en-US" altLang="zh-CN" sz="2400" i="1">
                            <a:solidFill>
                              <a:srgbClr val="000000"/>
                            </a:solidFill>
                            <a:latin typeface="Cambria Math" panose="02040503050406030204" pitchFamily="18" charset="0"/>
                            <a:cs typeface="Times New Roman" panose="02020603050405020304" pitchFamily="18" charset="0"/>
                          </a:rPr>
                          <m:t>𝟑</m:t>
                        </m:r>
                      </m:sub>
                      <m:sup>
                        <m:r>
                          <a:rPr lang="en-US" altLang="zh-CN" sz="2400" i="1">
                            <a:solidFill>
                              <a:srgbClr val="000000"/>
                            </a:solidFill>
                            <a:latin typeface="Cambria Math" panose="02040503050406030204" pitchFamily="18" charset="0"/>
                            <a:cs typeface="Times New Roman" panose="02020603050405020304" pitchFamily="18" charset="0"/>
                          </a:rPr>
                          <m:t>𝟔</m:t>
                        </m:r>
                      </m:sup>
                    </m:sSubSup>
                  </m:oMath>
                </a14:m>
                <a:r>
                  <a:rPr lang="en-US" altLang="zh-CN" sz="2400" dirty="0">
                    <a:solidFill>
                      <a:srgbClr val="000000"/>
                    </a:solidFill>
                    <a:cs typeface="Times New Roman" panose="02020603050405020304" pitchFamily="18" charset="0"/>
                  </a:rPr>
                  <a:t>Li</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sz="2400">
                            <a:solidFill>
                              <a:srgbClr val="000000"/>
                            </a:solidFill>
                            <a:latin typeface="Cambria Math" panose="02040503050406030204" pitchFamily="18" charset="0"/>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𝟏</m:t>
                        </m:r>
                      </m:sup>
                    </m:sSubSup>
                  </m:oMath>
                </a14:m>
                <a:r>
                  <a:rPr lang="en-US" altLang="zh-CN" sz="2400" dirty="0">
                    <a:solidFill>
                      <a:srgbClr val="000000"/>
                    </a:solidFill>
                    <a:cs typeface="Times New Roman" panose="02020603050405020304" pitchFamily="18" charset="0"/>
                  </a:rPr>
                  <a:t>n</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a:solidFill>
                                    <a:srgbClr val="000000"/>
                                  </a:solidFill>
                                  <a:latin typeface="Cambria Math" panose="02040503050406030204" pitchFamily="18" charset="0"/>
                                  <a:cs typeface="Times New Roman" panose="02020603050405020304" pitchFamily="18" charset="0"/>
                                </a:rPr>
                                <m:t> </m:t>
                              </m:r>
                            </m:e>
                          </m:mr>
                          <m:mr>
                            <m:e>
                              <m:acc>
                                <m:accPr>
                                  <m:chr m:val="⃗"/>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a:solidFill>
                                        <a:srgbClr val="000000"/>
                                      </a:solidFill>
                                      <a:latin typeface="Cambria Math" panose="02040503050406030204" pitchFamily="18" charset="0"/>
                                      <a:cs typeface="Times New Roman" panose="02020603050405020304" pitchFamily="18" charset="0"/>
                                    </a:rPr>
                                    <m:t>        </m:t>
                                  </m:r>
                                </m:e>
                              </m:acc>
                            </m:e>
                          </m:mr>
                        </m:m>
                      </m:e>
                      <m:sub>
                        <m:r>
                          <a:rPr lang="en-US" altLang="zh-CN" sz="2400" i="1">
                            <a:solidFill>
                              <a:srgbClr val="000000"/>
                            </a:solidFill>
                            <a:latin typeface="Cambria Math" panose="02040503050406030204" pitchFamily="18" charset="0"/>
                            <a:cs typeface="Times New Roman" panose="02020603050405020304" pitchFamily="18" charset="0"/>
                          </a:rPr>
                          <m:t>𝟏</m:t>
                        </m:r>
                      </m:sub>
                      <m:sup>
                        <m:r>
                          <a:rPr lang="en-US" altLang="zh-CN" sz="2400" i="1">
                            <a:solidFill>
                              <a:srgbClr val="000000"/>
                            </a:solidFill>
                            <a:latin typeface="Cambria Math" panose="02040503050406030204" pitchFamily="18" charset="0"/>
                            <a:cs typeface="Times New Roman" panose="02020603050405020304" pitchFamily="18" charset="0"/>
                          </a:rPr>
                          <m:t>𝟑</m:t>
                        </m:r>
                      </m:sup>
                    </m:sSubSup>
                  </m:oMath>
                </a14:m>
                <a:r>
                  <a:rPr lang="en-US" altLang="zh-CN" sz="2400" dirty="0">
                    <a:solidFill>
                      <a:srgbClr val="000000"/>
                    </a:solidFill>
                    <a:cs typeface="Times New Roman" panose="02020603050405020304" pitchFamily="18" charset="0"/>
                  </a:rPr>
                  <a:t>H</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sz="2400">
                            <a:solidFill>
                              <a:srgbClr val="000000"/>
                            </a:solidFill>
                            <a:latin typeface="Cambria Math" panose="02040503050406030204" pitchFamily="18" charset="0"/>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𝟒</m:t>
                        </m:r>
                      </m:sup>
                    </m:sSubSup>
                  </m:oMath>
                </a14:m>
                <a:r>
                  <a:rPr lang="en-US" altLang="zh-CN" sz="2400" dirty="0">
                    <a:solidFill>
                      <a:srgbClr val="000000"/>
                    </a:solidFill>
                    <a:cs typeface="Times New Roman" panose="02020603050405020304" pitchFamily="18" charset="0"/>
                  </a:rPr>
                  <a:t>He</a:t>
                </a:r>
                <a:endParaRPr lang="zh-CN" altLang="zh-CN" sz="1050" dirty="0">
                  <a:solidFill>
                    <a:srgbClr val="000000"/>
                  </a:solidFill>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913FCDFC-799E-53B1-9011-91138D40C3C1}"/>
                  </a:ext>
                </a:extLst>
              </p:cNvPr>
              <p:cNvSpPr txBox="1">
                <a:spLocks noRot="1" noChangeAspect="1" noMove="1" noResize="1" noEditPoints="1" noAdjustHandles="1" noChangeArrowheads="1" noChangeShapeType="1" noTextEdit="1"/>
              </p:cNvSpPr>
              <p:nvPr/>
            </p:nvSpPr>
            <p:spPr>
              <a:xfrm>
                <a:off x="360854" y="4365104"/>
                <a:ext cx="6094392" cy="830035"/>
              </a:xfrm>
              <a:prstGeom prst="rect">
                <a:avLst/>
              </a:prstGeom>
              <a:blipFill>
                <a:blip r:embed="rId6"/>
                <a:stretch>
                  <a:fillRect b="-8088"/>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A50F3D88-3661-341E-E2F6-4C2D89D869F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60854" y="4725457"/>
            <a:ext cx="748347" cy="309661"/>
          </a:xfrm>
          <a:prstGeom prst="rect">
            <a:avLst/>
          </a:prstGeom>
        </p:spPr>
      </p:pic>
    </p:spTree>
    <p:extLst>
      <p:ext uri="{BB962C8B-B14F-4D97-AF65-F5344CB8AC3E}">
        <p14:creationId xmlns:p14="http://schemas.microsoft.com/office/powerpoint/2010/main" val="179724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1103F0-5EFF-D92D-6EC7-5D480D727A0E}"/>
              </a:ext>
            </a:extLst>
          </p:cNvPr>
          <p:cNvSpPr>
            <a:spLocks noGrp="1"/>
          </p:cNvSpPr>
          <p:nvPr>
            <p:ph idx="1"/>
          </p:nvPr>
        </p:nvSpPr>
        <p:spPr>
          <a:xfrm>
            <a:off x="360854" y="746120"/>
            <a:ext cx="11485848" cy="1130246"/>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）设放出的能量全部来自质量亏损，足量的中子轰击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锂核发生核反应，试求释放的核能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结果保留两位有效数字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a:extLst>
                  <a:ext uri="{FF2B5EF4-FFF2-40B4-BE49-F238E27FC236}">
                    <a16:creationId xmlns:a16="http://schemas.microsoft.com/office/drawing/2014/main" id="{BFE9FA43-B574-AA54-4BE9-78275B8A9354}"/>
                  </a:ext>
                </a:extLst>
              </p:cNvPr>
              <p:cNvSpPr txBox="1">
                <a:spLocks/>
              </p:cNvSpPr>
              <p:nvPr/>
            </p:nvSpPr>
            <p:spPr bwMode="auto">
              <a:xfrm>
                <a:off x="360854" y="1867521"/>
                <a:ext cx="11485848" cy="303743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5850890" algn="l"/>
                  </a:tabLst>
                </a:pP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核反应中的质量亏损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0087u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0160u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0026u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0052u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𝟏𝐮</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843</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a:extLst>
                  <a:ext uri="{FF2B5EF4-FFF2-40B4-BE49-F238E27FC236}">
                    <a16:creationId xmlns:a16="http://schemas.microsoft.com/office/drawing/2014/main" id="{BFE9FA43-B574-AA54-4BE9-78275B8A9354}"/>
                  </a:ext>
                </a:extLst>
              </p:cNvPr>
              <p:cNvSpPr txBox="1">
                <a:spLocks noRot="1" noChangeAspect="1" noMove="1" noResize="1" noEditPoints="1" noAdjustHandles="1" noChangeArrowheads="1" noChangeShapeType="1" noTextEdit="1"/>
              </p:cNvSpPr>
              <p:nvPr/>
            </p:nvSpPr>
            <p:spPr bwMode="auto">
              <a:xfrm>
                <a:off x="360854" y="1867521"/>
                <a:ext cx="11485848" cy="3037435"/>
              </a:xfrm>
              <a:prstGeom prst="rect">
                <a:avLst/>
              </a:prstGeom>
              <a:blipFill>
                <a:blip r:embed="rId2"/>
                <a:stretch>
                  <a:fillRect l="-796" r="-849" b="-360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1947BA59-56DC-8B7D-E2B0-D23F4327F0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718" y="2030121"/>
            <a:ext cx="722448" cy="296719"/>
          </a:xfrm>
          <a:prstGeom prst="rect">
            <a:avLst/>
          </a:prstGeom>
        </p:spPr>
      </p:pic>
      <p:sp>
        <p:nvSpPr>
          <p:cNvPr id="5" name="文本框 4">
            <a:extLst>
              <a:ext uri="{FF2B5EF4-FFF2-40B4-BE49-F238E27FC236}">
                <a16:creationId xmlns:a16="http://schemas.microsoft.com/office/drawing/2014/main" id="{0DC809E1-AA6F-2BB8-6EE2-57AA2E4361AB}"/>
              </a:ext>
            </a:extLst>
          </p:cNvPr>
          <p:cNvSpPr txBox="1"/>
          <p:nvPr/>
        </p:nvSpPr>
        <p:spPr>
          <a:xfrm>
            <a:off x="360854" y="4869160"/>
            <a:ext cx="6094392" cy="576248"/>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2</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9</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en-US" altLang="zh-CN" sz="2400" baseline="30000" dirty="0">
                <a:solidFill>
                  <a:srgbClr val="000000"/>
                </a:solidFill>
                <a:cs typeface="Times New Roman" panose="02020603050405020304" pitchFamily="18" charset="0"/>
              </a:rPr>
              <a:t>24</a:t>
            </a:r>
            <a:r>
              <a:rPr lang="en-US" altLang="zh-CN" sz="2400" dirty="0">
                <a:solidFill>
                  <a:srgbClr val="000000"/>
                </a:solidFill>
                <a:cs typeface="Times New Roman" panose="02020603050405020304" pitchFamily="18" charset="0"/>
              </a:rPr>
              <a:t>MeV</a:t>
            </a:r>
            <a:endParaRPr lang="zh-CN" altLang="zh-CN" sz="1050" dirty="0">
              <a:solidFill>
                <a:srgbClr val="000000"/>
              </a:solidFill>
              <a:cs typeface="Times New Roman" panose="02020603050405020304" pitchFamily="18" charset="0"/>
            </a:endParaRPr>
          </a:p>
        </p:txBody>
      </p:sp>
      <p:pic>
        <p:nvPicPr>
          <p:cNvPr id="6" name="图片 5">
            <a:extLst>
              <a:ext uri="{FF2B5EF4-FFF2-40B4-BE49-F238E27FC236}">
                <a16:creationId xmlns:a16="http://schemas.microsoft.com/office/drawing/2014/main" id="{1D38375C-CF8C-BCDB-630C-A57BF86B1C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854" y="5064839"/>
            <a:ext cx="748347" cy="309661"/>
          </a:xfrm>
          <a:prstGeom prst="rect">
            <a:avLst/>
          </a:prstGeom>
        </p:spPr>
      </p:pic>
    </p:spTree>
    <p:extLst>
      <p:ext uri="{BB962C8B-B14F-4D97-AF65-F5344CB8AC3E}">
        <p14:creationId xmlns:p14="http://schemas.microsoft.com/office/powerpoint/2010/main" val="1029975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38835"/>
              </a:xfrm>
            </p:spPr>
            <p:txBody>
              <a:bodyPr/>
              <a:lstStyle/>
              <a:p>
                <a:pPr indent="987425"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花岗岩、瓷砖、水泥等建筑材料是室内氡的最主要来源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人呼吸时，氡气会随气体进入肺脏，氡衰变放出的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炸弹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一样袭击肺细胞，使肺细胞受损，从而引发肺癌、白血病等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一静止的氡核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𝟐𝟐𝟐</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发生一次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衰变生成新核钋（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），此过程动量守恒且释放的能量全部转化为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粒子和钋核的动能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086 6 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6 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076 6 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931MeV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结果保留至小数点后两位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）写出上述核反应方程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38835"/>
              </a:xfrm>
              <a:blipFill>
                <a:blip r:embed="rId2"/>
                <a:stretch>
                  <a:fillRect l="-796" r="-849" b="-2628"/>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60854" y="906653"/>
            <a:ext cx="940139" cy="325263"/>
          </a:xfrm>
          <a:prstGeom prst="rect">
            <a:avLst/>
          </a:prstGeom>
        </p:spPr>
      </p:pic>
      <mc:AlternateContent xmlns:mc="http://schemas.openxmlformats.org/markup-compatibility/2006" xmlns:a14="http://schemas.microsoft.com/office/drawing/2010/main">
        <mc:Choice Requires="a14">
          <p:sp>
            <p:nvSpPr>
              <p:cNvPr id="4" name="内容占位符 1">
                <a:extLst>
                  <a:ext uri="{FF2B5EF4-FFF2-40B4-BE49-F238E27FC236}">
                    <a16:creationId xmlns:a16="http://schemas.microsoft.com/office/drawing/2014/main" id="{8A13E390-3FA1-F2DE-43B2-D541D4F35537}"/>
                  </a:ext>
                </a:extLst>
              </p:cNvPr>
              <p:cNvSpPr txBox="1">
                <a:spLocks/>
              </p:cNvSpPr>
              <p:nvPr/>
            </p:nvSpPr>
            <p:spPr bwMode="auto">
              <a:xfrm>
                <a:off x="360854" y="4608287"/>
                <a:ext cx="11485848" cy="6463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根据质量数守恒和电荷数守恒有</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𝟐𝟐𝟐</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Rn</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𝟐𝟏𝟖</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a:extLst>
                  <a:ext uri="{FF2B5EF4-FFF2-40B4-BE49-F238E27FC236}">
                    <a16:creationId xmlns:a16="http://schemas.microsoft.com/office/drawing/2014/main" id="{8A13E390-3FA1-F2DE-43B2-D541D4F35537}"/>
                  </a:ext>
                </a:extLst>
              </p:cNvPr>
              <p:cNvSpPr txBox="1">
                <a:spLocks noRot="1" noChangeAspect="1" noMove="1" noResize="1" noEditPoints="1" noAdjustHandles="1" noChangeArrowheads="1" noChangeShapeType="1" noTextEdit="1"/>
              </p:cNvSpPr>
              <p:nvPr/>
            </p:nvSpPr>
            <p:spPr bwMode="auto">
              <a:xfrm>
                <a:off x="360854" y="4608287"/>
                <a:ext cx="11485848" cy="646331"/>
              </a:xfrm>
              <a:prstGeom prst="rect">
                <a:avLst/>
              </a:prstGeom>
              <a:blipFill>
                <a:blip r:embed="rId4"/>
                <a:stretch>
                  <a:fillRect b="-1886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49D38835-B746-C1F5-0CA2-134D988DA4F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807" y="4851160"/>
            <a:ext cx="722448" cy="296719"/>
          </a:xfrm>
          <a:prstGeom prst="rect">
            <a:avLst/>
          </a:prstGeom>
        </p:spPr>
      </p:pic>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3D58709A-23E8-A413-33E4-1C509A10FDA3}"/>
                  </a:ext>
                </a:extLst>
              </p:cNvPr>
              <p:cNvSpPr txBox="1"/>
              <p:nvPr/>
            </p:nvSpPr>
            <p:spPr>
              <a:xfrm>
                <a:off x="360854" y="5229016"/>
                <a:ext cx="6094392" cy="832600"/>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0" smtClean="0">
                            <a:solidFill>
                              <a:srgbClr val="000000"/>
                            </a:solidFill>
                            <a:latin typeface="Cambria Math" panose="02040503050406030204" pitchFamily="18" charset="0"/>
                            <a:cs typeface="Times New Roman" panose="02020603050405020304" pitchFamily="18" charset="0"/>
                          </a:rPr>
                          <m:t> </m:t>
                        </m:r>
                      </m:e>
                      <m:sub>
                        <m:r>
                          <a:rPr lang="en-US" altLang="zh-CN" sz="2400" i="1">
                            <a:solidFill>
                              <a:srgbClr val="000000"/>
                            </a:solidFill>
                            <a:latin typeface="Cambria Math" panose="02040503050406030204" pitchFamily="18" charset="0"/>
                            <a:cs typeface="Times New Roman" panose="02020603050405020304" pitchFamily="18" charset="0"/>
                          </a:rPr>
                          <m:t>𝟖𝟔</m:t>
                        </m:r>
                      </m:sub>
                      <m:sup>
                        <m:r>
                          <a:rPr lang="en-US" altLang="zh-CN" sz="2400" i="1">
                            <a:solidFill>
                              <a:srgbClr val="000000"/>
                            </a:solidFill>
                            <a:latin typeface="Cambria Math" panose="02040503050406030204" pitchFamily="18" charset="0"/>
                            <a:cs typeface="Times New Roman" panose="02020603050405020304" pitchFamily="18" charset="0"/>
                          </a:rPr>
                          <m:t>𝟐𝟐𝟐</m:t>
                        </m:r>
                      </m:sup>
                    </m:sSubSup>
                  </m:oMath>
                </a14:m>
                <a:r>
                  <a:rPr lang="en-US" altLang="zh-CN" sz="2400" dirty="0">
                    <a:solidFill>
                      <a:srgbClr val="000000"/>
                    </a:solidFill>
                    <a:cs typeface="Times New Roman" panose="02020603050405020304" pitchFamily="18" charset="0"/>
                  </a:rPr>
                  <a:t>Rn</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a:solidFill>
                                    <a:srgbClr val="000000"/>
                                  </a:solidFill>
                                  <a:latin typeface="Cambria Math" panose="02040503050406030204" pitchFamily="18" charset="0"/>
                                  <a:cs typeface="Times New Roman" panose="02020603050405020304" pitchFamily="18" charset="0"/>
                                </a:rPr>
                                <m:t> </m:t>
                              </m:r>
                            </m:e>
                          </m:mr>
                          <m:mr>
                            <m:e>
                              <m:acc>
                                <m:accPr>
                                  <m:chr m:val="⃗"/>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a:solidFill>
                                        <a:srgbClr val="000000"/>
                                      </a:solidFill>
                                      <a:latin typeface="Cambria Math" panose="02040503050406030204" pitchFamily="18" charset="0"/>
                                      <a:cs typeface="Times New Roman" panose="02020603050405020304" pitchFamily="18" charset="0"/>
                                    </a:rPr>
                                    <m:t>        </m:t>
                                  </m:r>
                                </m:e>
                              </m:acc>
                            </m:e>
                          </m:mr>
                        </m:m>
                      </m:e>
                      <m:sub>
                        <m:r>
                          <a:rPr lang="en-US" altLang="zh-CN" sz="2400" i="1">
                            <a:solidFill>
                              <a:srgbClr val="000000"/>
                            </a:solidFill>
                            <a:latin typeface="Cambria Math" panose="02040503050406030204" pitchFamily="18" charset="0"/>
                            <a:cs typeface="Times New Roman" panose="02020603050405020304" pitchFamily="18" charset="0"/>
                          </a:rPr>
                          <m:t>𝟖𝟒</m:t>
                        </m:r>
                      </m:sub>
                      <m:sup>
                        <m:r>
                          <a:rPr lang="en-US" altLang="zh-CN" sz="2400" i="1">
                            <a:solidFill>
                              <a:srgbClr val="000000"/>
                            </a:solidFill>
                            <a:latin typeface="Cambria Math" panose="02040503050406030204" pitchFamily="18" charset="0"/>
                            <a:cs typeface="Times New Roman" panose="02020603050405020304" pitchFamily="18" charset="0"/>
                          </a:rPr>
                          <m:t>𝟐𝟏𝟖</m:t>
                        </m:r>
                      </m:sup>
                    </m:sSubSup>
                  </m:oMath>
                </a14:m>
                <a:r>
                  <a:rPr lang="en-US" altLang="zh-CN" sz="2400" dirty="0">
                    <a:solidFill>
                      <a:srgbClr val="000000"/>
                    </a:solidFill>
                    <a:cs typeface="Times New Roman" panose="02020603050405020304" pitchFamily="18" charset="0"/>
                  </a:rPr>
                  <a:t>Po</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sz="2400">
                            <a:solidFill>
                              <a:srgbClr val="000000"/>
                            </a:solidFill>
                            <a:latin typeface="Cambria Math" panose="02040503050406030204" pitchFamily="18" charset="0"/>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𝟒</m:t>
                        </m:r>
                      </m:sup>
                    </m:sSubSup>
                  </m:oMath>
                </a14:m>
                <a:r>
                  <a:rPr lang="en-US" altLang="zh-CN" sz="2400" dirty="0">
                    <a:solidFill>
                      <a:srgbClr val="000000"/>
                    </a:solidFill>
                    <a:cs typeface="Times New Roman" panose="02020603050405020304" pitchFamily="18" charset="0"/>
                  </a:rPr>
                  <a:t>He</a:t>
                </a:r>
                <a:endParaRPr lang="zh-CN" altLang="zh-CN" sz="1050" dirty="0">
                  <a:solidFill>
                    <a:srgbClr val="000000"/>
                  </a:solidFill>
                  <a:cs typeface="Times New Roman" panose="02020603050405020304" pitchFamily="18" charset="0"/>
                </a:endParaRPr>
              </a:p>
            </p:txBody>
          </p:sp>
        </mc:Choice>
        <mc:Fallback xmlns="">
          <p:sp>
            <p:nvSpPr>
              <p:cNvPr id="6" name="文本框 5">
                <a:extLst>
                  <a:ext uri="{FF2B5EF4-FFF2-40B4-BE49-F238E27FC236}">
                    <a16:creationId xmlns:a16="http://schemas.microsoft.com/office/drawing/2014/main" id="{3D58709A-23E8-A413-33E4-1C509A10FDA3}"/>
                  </a:ext>
                </a:extLst>
              </p:cNvPr>
              <p:cNvSpPr txBox="1">
                <a:spLocks noRot="1" noChangeAspect="1" noMove="1" noResize="1" noEditPoints="1" noAdjustHandles="1" noChangeArrowheads="1" noChangeShapeType="1" noTextEdit="1"/>
              </p:cNvSpPr>
              <p:nvPr/>
            </p:nvSpPr>
            <p:spPr>
              <a:xfrm>
                <a:off x="360854" y="5229016"/>
                <a:ext cx="6094392" cy="832600"/>
              </a:xfrm>
              <a:prstGeom prst="rect">
                <a:avLst/>
              </a:prstGeom>
              <a:blipFill>
                <a:blip r:embed="rId6"/>
                <a:stretch>
                  <a:fillRect b="-8088"/>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FE9465F0-3027-B7B1-C301-E1A324D234A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60807" y="5609144"/>
            <a:ext cx="748347" cy="309661"/>
          </a:xfrm>
          <a:prstGeom prst="rect">
            <a:avLst/>
          </a:prstGeom>
        </p:spPr>
      </p:pic>
    </p:spTree>
    <p:extLst>
      <p:ext uri="{BB962C8B-B14F-4D97-AF65-F5344CB8AC3E}">
        <p14:creationId xmlns:p14="http://schemas.microsoft.com/office/powerpoint/2010/main" val="227696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7D15FD0-CA2A-3587-21D7-14510EC1FD9E}"/>
              </a:ext>
            </a:extLst>
          </p:cNvPr>
          <p:cNvSpPr>
            <a:spLocks noGrp="1"/>
          </p:cNvSpPr>
          <p:nvPr>
            <p:ph idx="1"/>
          </p:nvPr>
        </p:nvSpPr>
        <p:spPr>
          <a:xfrm>
            <a:off x="360854" y="746120"/>
            <a:ext cx="11485848" cy="576248"/>
          </a:xfrm>
        </p:spPr>
        <p:txBody>
          <a:bodyPr/>
          <a:lstStyle/>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）求上述核反应放出的能量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0935E006-0EC6-6173-6A28-5D3801BA3578}"/>
              </a:ext>
            </a:extLst>
          </p:cNvPr>
          <p:cNvSpPr txBox="1">
            <a:spLocks/>
          </p:cNvSpPr>
          <p:nvPr/>
        </p:nvSpPr>
        <p:spPr bwMode="auto">
          <a:xfrm>
            <a:off x="360854" y="12906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质量亏损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007</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释放的能量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007</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931MeV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89MeV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E38A55D8-33E8-15AF-B7FF-EAB2E58DB4A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1533515"/>
            <a:ext cx="722448" cy="296719"/>
          </a:xfrm>
          <a:prstGeom prst="rect">
            <a:avLst/>
          </a:prstGeom>
        </p:spPr>
      </p:pic>
      <p:sp>
        <p:nvSpPr>
          <p:cNvPr id="5" name="文本框 4">
            <a:extLst>
              <a:ext uri="{FF2B5EF4-FFF2-40B4-BE49-F238E27FC236}">
                <a16:creationId xmlns:a16="http://schemas.microsoft.com/office/drawing/2014/main" id="{7723BB67-C42E-7984-00E9-F9B508776FF0}"/>
              </a:ext>
            </a:extLst>
          </p:cNvPr>
          <p:cNvSpPr txBox="1"/>
          <p:nvPr/>
        </p:nvSpPr>
        <p:spPr>
          <a:xfrm>
            <a:off x="360854" y="2420888"/>
            <a:ext cx="6094392" cy="576248"/>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rPr>
              <a:t>6</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rPr>
              <a:t>89MeV</a:t>
            </a:r>
            <a:endParaRPr lang="zh-CN" altLang="zh-CN" sz="1050" dirty="0">
              <a:solidFill>
                <a:srgbClr val="000000"/>
              </a:solidFill>
              <a:cs typeface="Times New Roman" panose="02020603050405020304" pitchFamily="18" charset="0"/>
            </a:endParaRPr>
          </a:p>
        </p:txBody>
      </p:sp>
      <p:pic>
        <p:nvPicPr>
          <p:cNvPr id="6" name="图片 5">
            <a:extLst>
              <a:ext uri="{FF2B5EF4-FFF2-40B4-BE49-F238E27FC236}">
                <a16:creationId xmlns:a16="http://schemas.microsoft.com/office/drawing/2014/main" id="{652BD02E-5FAF-2833-11AB-EC28DB7E914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2570876"/>
            <a:ext cx="748347" cy="309661"/>
          </a:xfrm>
          <a:prstGeom prst="rect">
            <a:avLst/>
          </a:prstGeom>
        </p:spPr>
      </p:pic>
      <p:sp>
        <p:nvSpPr>
          <p:cNvPr id="9" name="内容占位符 1">
            <a:extLst>
              <a:ext uri="{FF2B5EF4-FFF2-40B4-BE49-F238E27FC236}">
                <a16:creationId xmlns:a16="http://schemas.microsoft.com/office/drawing/2014/main" id="{691189BA-B58D-AB19-BC18-E4C963B24635}"/>
              </a:ext>
            </a:extLst>
          </p:cNvPr>
          <p:cNvSpPr txBox="1">
            <a:spLocks/>
          </p:cNvSpPr>
          <p:nvPr/>
        </p:nvSpPr>
        <p:spPr bwMode="auto">
          <a:xfrm>
            <a:off x="360854"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内容占位符 1">
                <a:extLst>
                  <a:ext uri="{FF2B5EF4-FFF2-40B4-BE49-F238E27FC236}">
                    <a16:creationId xmlns:a16="http://schemas.microsoft.com/office/drawing/2014/main" id="{359CBD84-93A1-A8DA-B8FA-EB5AE8CE0603}"/>
                  </a:ext>
                </a:extLst>
              </p:cNvPr>
              <p:cNvSpPr txBox="1">
                <a:spLocks/>
              </p:cNvSpPr>
              <p:nvPr/>
            </p:nvSpPr>
            <p:spPr bwMode="auto">
              <a:xfrm>
                <a:off x="360854" y="3469466"/>
                <a:ext cx="11485848" cy="201330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设</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粒子、钋核的动能分别为</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kα</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baseline="-25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钋</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动量分别为</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400" b="1" baseline="-25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钋</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由题意可知</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kα</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baseline="-25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钋</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由动量守恒定律得</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400" b="1" baseline="-25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钋</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又</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e>
                          <m:sup>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故</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kα</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400" b="1" baseline="-25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钋</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218</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kα</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77</a:t>
                </a:r>
                <a:r>
                  <a:rPr lang="en-US" alt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MeV</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1">
                <a:extLst>
                  <a:ext uri="{FF2B5EF4-FFF2-40B4-BE49-F238E27FC236}">
                    <a16:creationId xmlns:a16="http://schemas.microsoft.com/office/drawing/2014/main" id="{359CBD84-93A1-A8DA-B8FA-EB5AE8CE0603}"/>
                  </a:ext>
                </a:extLst>
              </p:cNvPr>
              <p:cNvSpPr txBox="1">
                <a:spLocks noRot="1" noChangeAspect="1" noMove="1" noResize="1" noEditPoints="1" noAdjustHandles="1" noChangeArrowheads="1" noChangeShapeType="1" noTextEdit="1"/>
              </p:cNvSpPr>
              <p:nvPr/>
            </p:nvSpPr>
            <p:spPr bwMode="auto">
              <a:xfrm>
                <a:off x="360854" y="3469466"/>
                <a:ext cx="11485848" cy="2013308"/>
              </a:xfrm>
              <a:prstGeom prst="rect">
                <a:avLst/>
              </a:prstGeom>
              <a:blipFill>
                <a:blip r:embed="rId4"/>
                <a:stretch>
                  <a:fillRect l="-796" r="-849" b="-636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图片 10">
            <a:extLst>
              <a:ext uri="{FF2B5EF4-FFF2-40B4-BE49-F238E27FC236}">
                <a16:creationId xmlns:a16="http://schemas.microsoft.com/office/drawing/2014/main" id="{D3AAA822-029C-F567-9B6E-35D7DD2D99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0807" y="3712339"/>
            <a:ext cx="722448" cy="296719"/>
          </a:xfrm>
          <a:prstGeom prst="rect">
            <a:avLst/>
          </a:prstGeom>
        </p:spPr>
      </p:pic>
      <p:sp>
        <p:nvSpPr>
          <p:cNvPr id="12" name="文本框 11">
            <a:extLst>
              <a:ext uri="{FF2B5EF4-FFF2-40B4-BE49-F238E27FC236}">
                <a16:creationId xmlns:a16="http://schemas.microsoft.com/office/drawing/2014/main" id="{0DFB2BED-0911-8CBA-0C67-C0A277FAC086}"/>
              </a:ext>
            </a:extLst>
          </p:cNvPr>
          <p:cNvSpPr txBox="1"/>
          <p:nvPr/>
        </p:nvSpPr>
        <p:spPr>
          <a:xfrm>
            <a:off x="360854" y="5463624"/>
            <a:ext cx="6094392" cy="576248"/>
          </a:xfrm>
          <a:prstGeom prst="rect">
            <a:avLst/>
          </a:prstGeom>
          <a:noFill/>
        </p:spPr>
        <p:txBody>
          <a:bodyPr wrap="square">
            <a:spAutoFit/>
          </a:bodyPr>
          <a:lstStyle/>
          <a:p>
            <a:pPr algn="just">
              <a:lnSpc>
                <a:spcPct val="150000"/>
              </a:lnSpc>
              <a:tabLst>
                <a:tab pos="585089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cs typeface="Times New Roman" panose="02020603050405020304" pitchFamily="18" charset="0"/>
              </a:rPr>
              <a:t>6</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77MeV</a:t>
            </a:r>
            <a:endParaRPr lang="zh-CN" altLang="zh-CN" sz="1050" dirty="0">
              <a:solidFill>
                <a:srgbClr val="000000"/>
              </a:solidFill>
              <a:cs typeface="Times New Roman" panose="02020603050405020304" pitchFamily="18" charset="0"/>
            </a:endParaRPr>
          </a:p>
        </p:txBody>
      </p:sp>
      <p:pic>
        <p:nvPicPr>
          <p:cNvPr id="13" name="图片 12">
            <a:extLst>
              <a:ext uri="{FF2B5EF4-FFF2-40B4-BE49-F238E27FC236}">
                <a16:creationId xmlns:a16="http://schemas.microsoft.com/office/drawing/2014/main" id="{598DCDD6-B7D6-6790-BFE7-7BD0477E7CA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807" y="5613612"/>
            <a:ext cx="748347" cy="309661"/>
          </a:xfrm>
          <a:prstGeom prst="rect">
            <a:avLst/>
          </a:prstGeom>
        </p:spPr>
      </p:pic>
    </p:spTree>
    <p:extLst>
      <p:ext uri="{BB962C8B-B14F-4D97-AF65-F5344CB8AC3E}">
        <p14:creationId xmlns:p14="http://schemas.microsoft.com/office/powerpoint/2010/main" val="3683112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0"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83400" y="762412"/>
            <a:ext cx="6842063" cy="605754"/>
          </a:xfrm>
          <a:prstGeom prst="rect">
            <a:avLst/>
          </a:prstGeom>
        </p:spPr>
      </p:pic>
      <p:pic>
        <p:nvPicPr>
          <p:cNvPr id="4" name="图片 3"/>
          <p:cNvPicPr>
            <a:picLocks noChangeAspect="1"/>
          </p:cNvPicPr>
          <p:nvPr/>
        </p:nvPicPr>
        <p:blipFill>
          <a:blip r:embed="rId3"/>
          <a:stretch>
            <a:fillRect/>
          </a:stretch>
        </p:blipFill>
        <p:spPr>
          <a:xfrm>
            <a:off x="360854" y="1607943"/>
            <a:ext cx="1220846" cy="343085"/>
          </a:xfrm>
          <a:prstGeom prst="rect">
            <a:avLst/>
          </a:prstGeom>
        </p:spPr>
      </p:pic>
      <p:sp>
        <p:nvSpPr>
          <p:cNvPr id="21" name="矩形 20"/>
          <p:cNvSpPr/>
          <p:nvPr/>
        </p:nvSpPr>
        <p:spPr>
          <a:xfrm>
            <a:off x="1581700" y="1456319"/>
            <a:ext cx="1026500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核力与四种基本相互作用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2ADAECD7-5F2D-4AD9-81A6-C33D029A8F4B}"/>
              </a:ext>
            </a:extLst>
          </p:cNvPr>
          <p:cNvPicPr>
            <a:picLocks noChangeAspect="1"/>
          </p:cNvPicPr>
          <p:nvPr/>
        </p:nvPicPr>
        <p:blipFill>
          <a:blip r:embed="rId4"/>
          <a:stretch>
            <a:fillRect/>
          </a:stretch>
        </p:blipFill>
        <p:spPr>
          <a:xfrm>
            <a:off x="3175977" y="2156013"/>
            <a:ext cx="5856907" cy="254597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引力相互作用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引力是自然界的一种基本相互作用，地面物体所受的重力只是引力在地球表面附近的一种表现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电磁相互作用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电荷间的相互作用、磁体间的相互作用，从本质上说是同一种相互作用的不同表现，这种相互作用称为电磁相互作用或电磁力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E05EAE5-F25C-18E2-6CD8-8FE80AB7285A}"/>
              </a:ext>
            </a:extLst>
          </p:cNvPr>
          <p:cNvSpPr>
            <a:spLocks noGrp="1"/>
          </p:cNvSpPr>
          <p:nvPr>
            <p:ph idx="1"/>
          </p:nvPr>
        </p:nvSpPr>
        <p:spPr>
          <a:xfrm>
            <a:off x="360854" y="746120"/>
            <a:ext cx="11485848" cy="5562228"/>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强相互作用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）定义：原子核中的核子之间存在一种很强的相互作用，即存在一种核力，它使得核子紧密地结合在一起，形成稳定的原子核，这种作用称为强相互作用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核力是强相互作用的一种表现，在原子核内，核力比库仑力大得多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强相互作用是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短程力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，作用范围只有约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弱相互作用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）定义：在某些放射现象中起作用的还有另一种基本相互作用，称为弱相互作用</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）弱相互作用是引起原子核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衰变的原因，即引起中子—质子转变的原因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弱相互作用也是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短程力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，作用范围只有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8538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1AE85-8096-5C6D-9493-D09F7421DD31}"/>
            </a:ext>
          </a:extLst>
        </p:cNvPr>
        <p:cNvGrpSpPr/>
        <p:nvPr/>
      </p:nvGrpSpPr>
      <p:grpSpPr>
        <a:xfrm>
          <a:off x="0" y="0"/>
          <a:ext cx="0" cy="0"/>
          <a:chOff x="0" y="0"/>
          <a:chExt cx="0" cy="0"/>
        </a:xfrm>
      </p:grpSpPr>
      <p:sp>
        <p:nvSpPr>
          <p:cNvPr id="8" name="内容占位符 1">
            <a:extLst>
              <a:ext uri="{FF2B5EF4-FFF2-40B4-BE49-F238E27FC236}">
                <a16:creationId xmlns:a16="http://schemas.microsoft.com/office/drawing/2014/main" id="{48631714-4EEF-70C5-E987-CEDF53F8DBF0}"/>
              </a:ext>
            </a:extLst>
          </p:cNvPr>
          <p:cNvSpPr>
            <a:spLocks noGrp="1"/>
          </p:cNvSpPr>
          <p:nvPr>
            <p:ph idx="1"/>
          </p:nvPr>
        </p:nvSpPr>
        <p:spPr>
          <a:xfrm>
            <a:off x="360807" y="2658941"/>
            <a:ext cx="11484352" cy="1130099"/>
          </a:xfrm>
          <a:solidFill>
            <a:srgbClr val="E3F2E7"/>
          </a:solidFill>
        </p:spPr>
        <p:txBody>
          <a:bodyPr/>
          <a:lstStyle/>
          <a:p>
            <a:pPr indent="1792288" hangingPunct="0">
              <a:tabLst>
                <a:tab pos="585089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强相互作用是短程力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每个核子只跟相邻的核子发生作用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这种性质称为核力的饱和性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89535;FounderCES">
            <a:extLst>
              <a:ext uri="{FF2B5EF4-FFF2-40B4-BE49-F238E27FC236}">
                <a16:creationId xmlns:a16="http://schemas.microsoft.com/office/drawing/2014/main" id="{B98D8412-B5FE-B4D6-0460-2839E31C0894}"/>
              </a:ext>
            </a:extLst>
          </p:cNvPr>
          <p:cNvPicPr>
            <a:picLocks noChangeAspect="1"/>
          </p:cNvPicPr>
          <p:nvPr/>
        </p:nvPicPr>
        <p:blipFill>
          <a:blip r:embed="rId2"/>
          <a:stretch>
            <a:fillRect/>
          </a:stretch>
        </p:blipFill>
        <p:spPr>
          <a:xfrm>
            <a:off x="360807" y="2819561"/>
            <a:ext cx="1722270" cy="339943"/>
          </a:xfrm>
          <a:prstGeom prst="rect">
            <a:avLst/>
          </a:prstGeom>
        </p:spPr>
      </p:pic>
    </p:spTree>
    <p:extLst>
      <p:ext uri="{BB962C8B-B14F-4D97-AF65-F5344CB8AC3E}">
        <p14:creationId xmlns:p14="http://schemas.microsoft.com/office/powerpoint/2010/main" val="1604784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95515"/>
            <a:ext cx="1269856" cy="347540"/>
          </a:xfrm>
          <a:prstGeom prst="rect">
            <a:avLst/>
          </a:prstGeom>
        </p:spPr>
      </p:pic>
      <p:sp>
        <p:nvSpPr>
          <p:cNvPr id="4" name="内容占位符 1"/>
          <p:cNvSpPr>
            <a:spLocks noGrp="1"/>
          </p:cNvSpPr>
          <p:nvPr>
            <p:ph idx="1"/>
          </p:nvPr>
        </p:nvSpPr>
        <p:spPr>
          <a:xfrm>
            <a:off x="360854" y="1458659"/>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结合能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原子核是核子凭借核力结合在一起构成的，要把它们分开，也需要能量，这就是原子核的结合能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比结合能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原子核的结合能与核子数之比，叫作比结合能，也叫作平均结合能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比结合能越大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，原子核中核子结合得越牢固，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原子核越稳定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中等大小的原子核的比结合能最大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结合能和质量亏损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99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458659"/>
            <a:ext cx="11485848" cy="2792239"/>
          </a:xfrm>
        </p:spPr>
        <p:txBody>
          <a:bodyPr/>
          <a:lstStyle/>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爱因斯坦质能方程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物体的能量与它的质量的关系：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质量亏损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原子核的质量小于组成它的核子的质量之和，这个现象叫作质量亏损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质量亏损表明，的确存在着原子核的结合能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630710" y="746119"/>
            <a:ext cx="10215992"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质量亏损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3967" y="902198"/>
            <a:ext cx="1269856" cy="334174"/>
          </a:xfrm>
          <a:prstGeom prst="rect">
            <a:avLst/>
          </a:prstGeom>
        </p:spPr>
      </p:pic>
      <p:sp>
        <p:nvSpPr>
          <p:cNvPr id="2" name="内容占位符 1">
            <a:extLst>
              <a:ext uri="{FF2B5EF4-FFF2-40B4-BE49-F238E27FC236}">
                <a16:creationId xmlns:a16="http://schemas.microsoft.com/office/drawing/2014/main" id="{C25B439E-D28B-ED11-7CD3-D72ECA53F450}"/>
              </a:ext>
            </a:extLst>
          </p:cNvPr>
          <p:cNvSpPr txBox="1">
            <a:spLocks/>
          </p:cNvSpPr>
          <p:nvPr/>
        </p:nvSpPr>
        <p:spPr bwMode="auto">
          <a:xfrm>
            <a:off x="360807" y="4531149"/>
            <a:ext cx="11484352"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algn="just" hangingPunct="0">
              <a:lnSpc>
                <a:spcPct val="150000"/>
              </a:lnSpc>
              <a:buNone/>
              <a:tabLst>
                <a:tab pos="5850890" algn="l"/>
              </a:tabLst>
            </a:pPr>
            <a:r>
              <a:rPr lang="zh-CN" alt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核子结合成原子核释放的能量与把它们分开需要的能量相等</a:t>
            </a:r>
            <a:r>
              <a:rPr lang="en-US" alt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9535;FounderCES">
            <a:extLst>
              <a:ext uri="{FF2B5EF4-FFF2-40B4-BE49-F238E27FC236}">
                <a16:creationId xmlns:a16="http://schemas.microsoft.com/office/drawing/2014/main" id="{063D99E1-6C3D-70E9-9A08-AAB320AE11B3}"/>
              </a:ext>
            </a:extLst>
          </p:cNvPr>
          <p:cNvPicPr>
            <a:picLocks noChangeAspect="1"/>
          </p:cNvPicPr>
          <p:nvPr/>
        </p:nvPicPr>
        <p:blipFill>
          <a:blip r:embed="rId3"/>
          <a:stretch>
            <a:fillRect/>
          </a:stretch>
        </p:blipFill>
        <p:spPr>
          <a:xfrm>
            <a:off x="360807" y="4691769"/>
            <a:ext cx="1722270" cy="339943"/>
          </a:xfrm>
          <a:prstGeom prst="rect">
            <a:avLst/>
          </a:prstGeom>
        </p:spPr>
      </p:pic>
    </p:spTree>
    <p:extLst>
      <p:ext uri="{BB962C8B-B14F-4D97-AF65-F5344CB8AC3E}">
        <p14:creationId xmlns:p14="http://schemas.microsoft.com/office/powerpoint/2010/main" val="263620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4597"/>
            <a:ext cx="11485848" cy="3900235"/>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结合能与比结合能的理解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）组成原子核的核子越多，结合能越高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）比结合能的大小能够反映原子核的稳定程度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比结合能越大，原子核就越难拆开，原子核就越稳定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）核子数较少的轻核和核子数较多的重核，比结合能都比较小；中等核子数的原子核，比结合能较大；表示中等核子数的原子核较稳定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）当比结合能较小的原子核转化成比结合能较大的原子核时，就可以释放核能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77781" y="763538"/>
            <a:ext cx="6851994" cy="600790"/>
          </a:xfrm>
          <a:prstGeom prst="rect">
            <a:avLst/>
          </a:prstGeom>
        </p:spPr>
      </p:pic>
      <p:pic>
        <p:nvPicPr>
          <p:cNvPr id="4" name="图片 3"/>
          <p:cNvPicPr>
            <a:picLocks noChangeAspect="1"/>
          </p:cNvPicPr>
          <p:nvPr/>
        </p:nvPicPr>
        <p:blipFill>
          <a:blip r:embed="rId3"/>
          <a:stretch>
            <a:fillRect/>
          </a:stretch>
        </p:blipFill>
        <p:spPr>
          <a:xfrm>
            <a:off x="360854" y="1599234"/>
            <a:ext cx="957962" cy="343085"/>
          </a:xfrm>
          <a:prstGeom prst="rect">
            <a:avLst/>
          </a:prstGeom>
        </p:spPr>
      </p:pic>
      <p:sp>
        <p:nvSpPr>
          <p:cNvPr id="6" name="矩形 5"/>
          <p:cNvSpPr/>
          <p:nvPr/>
        </p:nvSpPr>
        <p:spPr>
          <a:xfrm>
            <a:off x="1318816" y="1447610"/>
            <a:ext cx="10527886" cy="576248"/>
          </a:xfrm>
          <a:prstGeom prst="rect">
            <a:avLst/>
          </a:prstGeom>
        </p:spPr>
        <p:txBody>
          <a:bodyPr wrap="square">
            <a:spAutoFit/>
          </a:bodyPr>
          <a:lstStyle/>
          <a:p>
            <a:pPr algn="just" hangingPunct="0">
              <a:lnSpc>
                <a:spcPct val="150000"/>
              </a:lnSpc>
              <a:buNone/>
              <a:tabLst>
                <a:tab pos="5850890" algn="l"/>
              </a:tabLst>
            </a:pPr>
            <a:r>
              <a:rPr lang="zh-CN" altLang="zh-CN" sz="2400" b="1">
                <a:solidFill>
                  <a:srgbClr val="1EB26A"/>
                </a:solidFill>
                <a:effectLst/>
                <a:latin typeface="Times New Roman" panose="02020603050405020304" pitchFamily="18" charset="0"/>
                <a:ea typeface="黑体" panose="02010609060101010101" pitchFamily="49" charset="-122"/>
                <a:cs typeface="Times New Roman" panose="02020603050405020304" pitchFamily="18" charset="0"/>
              </a:rPr>
              <a:t>结合能与质量亏损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2705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tabLst>
                <a:tab pos="585089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质量亏损与质能方程的理解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）质量亏损只有在核反应中才能明显地表现出来，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是核反应前与核反应后的质量之差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）质能方程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说明一定的质量总是跟一定的能量相联系，质能方程揭示了质量和能量的不可分割性，建立了这两个属性在数值上的关系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585089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）从质能方程可知，质量是物体具有能量的多少及能量变化多少的一种量度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087938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TotalTime>
  <Words>1521</Words>
  <Application>Microsoft Office PowerPoint</Application>
  <PresentationFormat>自定义</PresentationFormat>
  <Paragraphs>78</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625</cp:revision>
  <dcterms:created xsi:type="dcterms:W3CDTF">2020-11-06T05:24:00Z</dcterms:created>
  <dcterms:modified xsi:type="dcterms:W3CDTF">2025-11-03T10:36:07Z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